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64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719"/>
    <a:srgbClr val="2C2D42"/>
    <a:srgbClr val="F7F7F7"/>
    <a:srgbClr val="2E2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 autoAdjust="0"/>
    <p:restoredTop sz="94677"/>
  </p:normalViewPr>
  <p:slideViewPr>
    <p:cSldViewPr snapToGrid="0" showGuides="1">
      <p:cViewPr varScale="1">
        <p:scale>
          <a:sx n="101" d="100"/>
          <a:sy n="101" d="100"/>
        </p:scale>
        <p:origin x="9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04027-68D5-462F-9B17-934F43902C0F}" type="datetimeFigureOut">
              <a:rPr lang="en-US" smtClean="0"/>
              <a:t>7/12/24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37C11-A71A-4D5B-ACB4-3FFF10464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4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B6FB-562A-8E18-0388-7D0255DB6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31DB9C-8DE5-1382-12BC-30A085292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884D4-C839-1DD0-2024-62065E60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99EDE-BB91-EDCA-6769-AFD54B91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C0A1B-1EC3-18F0-A4B2-CA2CF0C4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5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BC8-7F57-7459-AC6D-7822DEF3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45BDE-FC9E-746B-C195-F9A39E0C9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2E54-896B-BC04-F2C7-7A8BDACB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4C74E-7291-9726-5AC1-B20E343C1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ADBD4-6190-D353-1AF5-6BF2E962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9757CF-5229-1853-BD98-945D41C09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11821-7DB4-49DB-68EA-ABBF58E99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9FBB-D213-3E00-6BF2-F36C3022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5A8BF-67A7-831A-D93D-06C1D24E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678-A5FD-1A4E-8083-00A82D9A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9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21C5-17D4-8147-EB26-24D565011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B332A-606C-3BC2-F0F6-EA15E5243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D01EA-54A7-2098-CA7C-C45E1094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FC0A-13CE-2975-E9B8-B2B920A3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CF1B3-B2E9-09FC-ACA6-E2A1EF74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E6BA-AF7F-F817-A6CA-D03E7991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0D216-32CB-D372-EB2F-663875B2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90C1D-64B3-CD72-E9AD-18FD9429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96694-875D-589E-FF9F-D7E62836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CBE8B-FA43-BA45-B407-17FB1362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6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BECE-90EC-C050-6E6B-FFD63280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3AFBD-D3B8-DD0F-07B9-B9C4892D0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B416A-1087-4950-8368-DC11FFD98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6C2BF-75FB-21AD-E8D4-36E12975F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7A226-65D3-6414-BD65-23C2D422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1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9785-E3BD-A1B5-39BB-57207CBA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C82C-319A-1058-1531-0B81D4C17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E23F-E2E5-DA12-DE66-4B5E07911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03A33-780E-C949-AE21-A214BC2C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0298A-4A7F-5EEF-1BAF-3AAA42A9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D71CE-A22F-8C55-2AC4-2F990ACB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0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C827-B64A-76F8-1481-66864183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B1B56-EE0B-61B7-A757-3B819ECB9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7FD9F-AB6D-CF6F-05F7-F47463CFC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E893AB-FFD5-C14F-138A-86E585F9F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34952D-ADD5-8C18-FF10-B2E7F2AC3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09E8AB-1952-77C7-D220-F21F9278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4B6913-63E1-83C3-FBDB-8B655F6F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FDBB3-7C59-DD2B-F52B-72D11750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5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96BB-BB0F-DD03-6D79-ED7B7102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1702A-05B1-0403-BFA7-E772C37F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9ADF8-EDAC-EE72-A203-4FDB4503D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16AEE-8F63-5142-34A7-39F8AA5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718BD-AF68-A5F5-259F-211D35EA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474D5-FE1A-BE4C-D654-5F3C920A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31821-FB39-A4F5-106C-ABE86E5C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4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1F34-2822-8735-382A-7F4F7C6D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A8674-62FC-F3CF-DD59-75D971B8D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35A39-93D0-94D4-A358-5CB669152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90450-F035-D87C-3DFA-29581AB9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65E76-09EE-64FE-C09E-E46870BB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EA4E8-C99D-B445-892B-D1B78BA6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BBE3-9284-C694-8BBE-4F39A7B6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D574-DBE8-DD13-16ED-2B748B9AC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7C3E7-D5FE-B70A-017F-56C1817B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26BF1-EB58-7C32-0C6C-630DC887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1BE7F-39C8-8B7C-E7AA-91476220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0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0439-4C46-5FF8-A388-A1807B1B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583B3F-AD3E-4F28-6D1D-CD58ADB9F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6B2EE-9EF0-DC50-AAD1-C75A2D959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F00CA-AE0F-115A-19E5-A2AE6302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AEF2A-143F-AD59-26E3-98F99FD7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83BB-D7CB-4AB8-76ED-1884AD31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5B26-B5A7-8956-300A-F8D19759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72F33-4410-2BC2-7D13-B2472356B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C0328-5DD2-70A9-4A34-B9D4856A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ED30C-1E6F-99FE-8B77-B8972C2A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1FEC7-87B2-DC5F-0A9C-371E58F2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B703EA-EB3C-0A2E-6DA4-DE351174B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AA40D-3DD9-6DED-F252-7DDBC8209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A5012-2EA8-0418-CE32-E415767C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48319-EC9F-7839-3C6A-CA1F54058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05B31-3567-D4FE-2A9D-A817AF03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35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019-A52D-BC56-DCBC-97BA3B4A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DCDD5-B930-B109-8128-E16065C6F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83B46-CDD6-911A-1A4E-028F1D04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3157-9D88-D370-4280-CE030B8C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23A3C-5AB3-5443-063D-AA64CFCB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6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FF72-48FB-9FCA-357B-C911B4CA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4950-D134-84AB-362C-CB71E9FAB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96BF7-E341-789E-AAA6-886647802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3DE72-4204-2675-3BB4-AC4AD404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B077F-060B-F833-5954-AD3D02587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C9F0A-FBD9-F3B0-B043-1CA5A2C7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1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6B66-AB28-3116-1CF4-677ABE459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00A6-2925-B637-2AF8-EE61503FF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37352-D7DB-A027-1F90-C0BB19190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90F0D-DF59-24BA-4D8A-C5D501B3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99607-6650-C749-2B04-627F2D320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3C544-DC02-5E3A-AC0F-62ABC1F6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286DC-B5A6-329B-21F3-FFCEC730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02625-D321-BE96-41E0-4E802A4B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5FA1-E334-2D00-2784-DA5A44BFA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E090D-B01F-DD8F-CAA8-778FBAD6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AEA3A-94D0-45DF-369C-6B38B006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C10F9-7C0D-34D1-87E4-CD44C6EC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1E919-582E-605D-8556-955977307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88EBD-3D07-555E-BFF8-8D7B5910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C64D-332C-E09E-7D43-5BA66021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0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D586-3CB4-2EDB-995C-298E0E1E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D08E4-583D-6D3D-D352-5EBC40B9A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AEB87-074F-5746-1380-2E2A0B471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BE616-7FDD-83DD-80F1-7CFE052E6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10E58-22B1-3B3D-CFB8-D26B16AA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8271D-1318-121F-4038-E4880D66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6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DA5E-12FD-DCEE-BC3E-76864A09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4FA951-69BB-48DA-E607-46498BC18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9BE74-9DA8-9FC8-AAA7-CE6DBC081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4F31F-AC28-670E-98FE-18D898AB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CF378-54D8-B618-F9D9-7294D0CF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DC972-2C71-3E99-98BB-500F50FB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3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F7395-B3BD-1670-E8B5-D9465765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788E0-2CBC-5BCA-4C14-282A4634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48F52-F17C-9506-76C3-FB1C16794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B9E0C-CDCC-4A76-8B0D-75C28D643FD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E4F4B-E79E-0129-EC6D-E3E84376B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293AF-65FC-1798-233D-C6D2BEFA9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B3B5F-C4B0-48B1-A22F-26078F95215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953CA1-C28B-5977-D931-3F5CFF1BD30D}"/>
              </a:ext>
            </a:extLst>
          </p:cNvPr>
          <p:cNvGrpSpPr/>
          <p:nvPr userDrawn="1"/>
        </p:nvGrpSpPr>
        <p:grpSpPr>
          <a:xfrm>
            <a:off x="0" y="6754368"/>
            <a:ext cx="12192000" cy="103632"/>
            <a:chOff x="0" y="6620256"/>
            <a:chExt cx="12192000" cy="2377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106228-848D-593C-17A1-F41904E35518}"/>
                </a:ext>
              </a:extLst>
            </p:cNvPr>
            <p:cNvSpPr/>
            <p:nvPr/>
          </p:nvSpPr>
          <p:spPr>
            <a:xfrm>
              <a:off x="0" y="6620256"/>
              <a:ext cx="2048256" cy="237744"/>
            </a:xfrm>
            <a:prstGeom prst="rect">
              <a:avLst/>
            </a:prstGeom>
            <a:solidFill>
              <a:srgbClr val="FF07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66052B-00A4-8469-CC0E-A4D803969E91}"/>
                </a:ext>
              </a:extLst>
            </p:cNvPr>
            <p:cNvSpPr/>
            <p:nvPr/>
          </p:nvSpPr>
          <p:spPr>
            <a:xfrm>
              <a:off x="2048256" y="6620256"/>
              <a:ext cx="10143744" cy="237744"/>
            </a:xfrm>
            <a:prstGeom prst="rect">
              <a:avLst/>
            </a:prstGeom>
            <a:solidFill>
              <a:srgbClr val="2C2D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56CEB9E-B203-0703-0FEF-0F23878351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65" t="15484" r="18065" b="-15484"/>
          <a:stretch/>
        </p:blipFill>
        <p:spPr>
          <a:xfrm>
            <a:off x="10774680" y="0"/>
            <a:ext cx="141732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0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C513-1030-8A61-3BFD-54FD65E4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5A4BE-39B0-10FF-3C43-5C99DBD9B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2FB43-5317-C3FE-2CCF-CBBFB863B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761E9-453A-4C5C-8AC5-A0FC9FC8340B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08087-79D1-5B45-B7C6-35D6A880D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1AE86-4311-F87C-998E-ACAA7B92B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C913-6806-4E03-A4BE-759350AEA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BDFF3EF-E303-E977-CE92-934E09114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6" b="52416"/>
          <a:stretch/>
        </p:blipFill>
        <p:spPr>
          <a:xfrm>
            <a:off x="0" y="4070944"/>
            <a:ext cx="9172293" cy="2803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C1F901-614D-507C-F43B-5CB090A9DE7F}"/>
              </a:ext>
            </a:extLst>
          </p:cNvPr>
          <p:cNvSpPr txBox="1"/>
          <p:nvPr/>
        </p:nvSpPr>
        <p:spPr>
          <a:xfrm>
            <a:off x="200069" y="3000841"/>
            <a:ext cx="6273137" cy="1200329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s-ES" sz="36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ARTIFICIAL INTELLIGENCE AND MACHINE LEARNING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DF1194-B42B-C882-3905-0014B24DDDFF}"/>
              </a:ext>
            </a:extLst>
          </p:cNvPr>
          <p:cNvGrpSpPr/>
          <p:nvPr/>
        </p:nvGrpSpPr>
        <p:grpSpPr>
          <a:xfrm>
            <a:off x="200069" y="2787230"/>
            <a:ext cx="5870531" cy="1627552"/>
            <a:chOff x="285794" y="3022281"/>
            <a:chExt cx="6273137" cy="147959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E9E657E-8D47-5D33-12A0-278B977C6EDA}"/>
                </a:ext>
              </a:extLst>
            </p:cNvPr>
            <p:cNvCxnSpPr/>
            <p:nvPr/>
          </p:nvCxnSpPr>
          <p:spPr>
            <a:xfrm>
              <a:off x="285794" y="4501874"/>
              <a:ext cx="627313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88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C7F9A0D-A0A0-6B23-1F68-4C7BD59923F5}"/>
                </a:ext>
              </a:extLst>
            </p:cNvPr>
            <p:cNvCxnSpPr/>
            <p:nvPr/>
          </p:nvCxnSpPr>
          <p:spPr>
            <a:xfrm>
              <a:off x="285794" y="3022281"/>
              <a:ext cx="627313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88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A42D61A-2EFB-ADA9-3C2D-CA276D6C1725}"/>
              </a:ext>
            </a:extLst>
          </p:cNvPr>
          <p:cNvSpPr/>
          <p:nvPr/>
        </p:nvSpPr>
        <p:spPr>
          <a:xfrm flipV="1">
            <a:off x="5517839" y="0"/>
            <a:ext cx="3313630" cy="5734173"/>
          </a:xfrm>
          <a:custGeom>
            <a:avLst/>
            <a:gdLst>
              <a:gd name="connsiteX0" fmla="*/ 1699107 w 3313630"/>
              <a:gd name="connsiteY0" fmla="*/ 5734173 h 5734173"/>
              <a:gd name="connsiteX1" fmla="*/ 3313630 w 3313630"/>
              <a:gd name="connsiteY1" fmla="*/ 5734173 h 5734173"/>
              <a:gd name="connsiteX2" fmla="*/ 0 w 3313630"/>
              <a:gd name="connsiteY2" fmla="*/ 0 h 5734173"/>
              <a:gd name="connsiteX3" fmla="*/ 1699107 w 3313630"/>
              <a:gd name="connsiteY3" fmla="*/ 5734173 h 5734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630" h="5734173">
                <a:moveTo>
                  <a:pt x="1699107" y="5734173"/>
                </a:moveTo>
                <a:lnTo>
                  <a:pt x="3313630" y="5734173"/>
                </a:lnTo>
                <a:lnTo>
                  <a:pt x="0" y="0"/>
                </a:lnTo>
                <a:lnTo>
                  <a:pt x="1699107" y="5734173"/>
                </a:lnTo>
                <a:close/>
              </a:path>
            </a:pathLst>
          </a:custGeom>
          <a:solidFill>
            <a:srgbClr val="FF07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407D423-AB2E-380E-AD30-970CDC754FE4}"/>
              </a:ext>
            </a:extLst>
          </p:cNvPr>
          <p:cNvSpPr/>
          <p:nvPr/>
        </p:nvSpPr>
        <p:spPr>
          <a:xfrm flipV="1">
            <a:off x="5601150" y="4691343"/>
            <a:ext cx="1935990" cy="2166656"/>
          </a:xfrm>
          <a:custGeom>
            <a:avLst/>
            <a:gdLst>
              <a:gd name="connsiteX0" fmla="*/ 683727 w 1935990"/>
              <a:gd name="connsiteY0" fmla="*/ 2166656 h 2166656"/>
              <a:gd name="connsiteX1" fmla="*/ 1935990 w 1935990"/>
              <a:gd name="connsiteY1" fmla="*/ 0 h 2166656"/>
              <a:gd name="connsiteX2" fmla="*/ 563748 w 1935990"/>
              <a:gd name="connsiteY2" fmla="*/ 0 h 2166656"/>
              <a:gd name="connsiteX3" fmla="*/ 0 w 1935990"/>
              <a:gd name="connsiteY3" fmla="*/ 977317 h 2166656"/>
              <a:gd name="connsiteX4" fmla="*/ 683727 w 1935990"/>
              <a:gd name="connsiteY4" fmla="*/ 2166656 h 216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990" h="2166656">
                <a:moveTo>
                  <a:pt x="683727" y="2166656"/>
                </a:moveTo>
                <a:lnTo>
                  <a:pt x="1935990" y="0"/>
                </a:lnTo>
                <a:lnTo>
                  <a:pt x="563748" y="0"/>
                </a:lnTo>
                <a:lnTo>
                  <a:pt x="0" y="977317"/>
                </a:lnTo>
                <a:lnTo>
                  <a:pt x="683727" y="2166656"/>
                </a:lnTo>
                <a:close/>
              </a:path>
            </a:pathLst>
          </a:custGeom>
          <a:solidFill>
            <a:srgbClr val="2C2D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2C2D42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AC60E2-D3B0-EA5C-2096-E5306DCF621F}"/>
              </a:ext>
            </a:extLst>
          </p:cNvPr>
          <p:cNvSpPr/>
          <p:nvPr/>
        </p:nvSpPr>
        <p:spPr>
          <a:xfrm flipH="1">
            <a:off x="6368187" y="-19896"/>
            <a:ext cx="5823812" cy="6874611"/>
          </a:xfrm>
          <a:custGeom>
            <a:avLst/>
            <a:gdLst>
              <a:gd name="connsiteX0" fmla="*/ 3192326 w 5823812"/>
              <a:gd name="connsiteY0" fmla="*/ 0 h 6874611"/>
              <a:gd name="connsiteX1" fmla="*/ 0 w 5823812"/>
              <a:gd name="connsiteY1" fmla="*/ 0 h 6874611"/>
              <a:gd name="connsiteX2" fmla="*/ 0 w 5823812"/>
              <a:gd name="connsiteY2" fmla="*/ 5811675 h 6874611"/>
              <a:gd name="connsiteX3" fmla="*/ 942924 w 5823812"/>
              <a:gd name="connsiteY3" fmla="*/ 5811675 h 6874611"/>
              <a:gd name="connsiteX4" fmla="*/ 1557704 w 5823812"/>
              <a:gd name="connsiteY4" fmla="*/ 6874611 h 6874611"/>
              <a:gd name="connsiteX5" fmla="*/ 4485086 w 5823812"/>
              <a:gd name="connsiteY5" fmla="*/ 6874611 h 6874611"/>
              <a:gd name="connsiteX6" fmla="*/ 5823812 w 5823812"/>
              <a:gd name="connsiteY6" fmla="*/ 4553388 h 6874611"/>
              <a:gd name="connsiteX7" fmla="*/ 5493440 w 5823812"/>
              <a:gd name="connsiteY7" fmla="*/ 3984574 h 6874611"/>
              <a:gd name="connsiteX8" fmla="*/ 5470457 w 5823812"/>
              <a:gd name="connsiteY8" fmla="*/ 3944355 h 6874611"/>
              <a:gd name="connsiteX9" fmla="*/ 4238026 w 5823812"/>
              <a:gd name="connsiteY9" fmla="*/ 1806992 h 6874611"/>
              <a:gd name="connsiteX10" fmla="*/ 3192326 w 5823812"/>
              <a:gd name="connsiteY10" fmla="*/ 0 h 6874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3812" h="6874611">
                <a:moveTo>
                  <a:pt x="3192326" y="0"/>
                </a:moveTo>
                <a:lnTo>
                  <a:pt x="0" y="0"/>
                </a:lnTo>
                <a:lnTo>
                  <a:pt x="0" y="5811675"/>
                </a:lnTo>
                <a:lnTo>
                  <a:pt x="942924" y="5811675"/>
                </a:lnTo>
                <a:lnTo>
                  <a:pt x="1557704" y="6874611"/>
                </a:lnTo>
                <a:lnTo>
                  <a:pt x="4485086" y="6874611"/>
                </a:lnTo>
                <a:lnTo>
                  <a:pt x="5823812" y="4553388"/>
                </a:lnTo>
                <a:lnTo>
                  <a:pt x="5493440" y="3984574"/>
                </a:lnTo>
                <a:lnTo>
                  <a:pt x="5470457" y="3944355"/>
                </a:lnTo>
                <a:lnTo>
                  <a:pt x="4238026" y="1806992"/>
                </a:lnTo>
                <a:lnTo>
                  <a:pt x="3192326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31652" r="-3165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CB6900-44DD-CB49-A0C1-0424F643EDA2}"/>
              </a:ext>
            </a:extLst>
          </p:cNvPr>
          <p:cNvSpPr/>
          <p:nvPr/>
        </p:nvSpPr>
        <p:spPr>
          <a:xfrm flipH="1">
            <a:off x="10255624" y="5587592"/>
            <a:ext cx="1936376" cy="1270407"/>
          </a:xfrm>
          <a:custGeom>
            <a:avLst/>
            <a:gdLst>
              <a:gd name="connsiteX0" fmla="*/ 859612 w 1384553"/>
              <a:gd name="connsiteY0" fmla="*/ 0 h 908370"/>
              <a:gd name="connsiteX1" fmla="*/ 0 w 1384553"/>
              <a:gd name="connsiteY1" fmla="*/ 0 h 908370"/>
              <a:gd name="connsiteX2" fmla="*/ 0 w 1384553"/>
              <a:gd name="connsiteY2" fmla="*/ 908370 h 908370"/>
              <a:gd name="connsiteX3" fmla="*/ 1384553 w 1384553"/>
              <a:gd name="connsiteY3" fmla="*/ 908370 h 908370"/>
              <a:gd name="connsiteX4" fmla="*/ 1307769 w 1384553"/>
              <a:gd name="connsiteY4" fmla="*/ 775657 h 908370"/>
              <a:gd name="connsiteX5" fmla="*/ 859612 w 1384553"/>
              <a:gd name="connsiteY5" fmla="*/ 0 h 90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4553" h="908370">
                <a:moveTo>
                  <a:pt x="859612" y="0"/>
                </a:moveTo>
                <a:lnTo>
                  <a:pt x="0" y="0"/>
                </a:lnTo>
                <a:lnTo>
                  <a:pt x="0" y="908370"/>
                </a:lnTo>
                <a:lnTo>
                  <a:pt x="1384553" y="908370"/>
                </a:lnTo>
                <a:lnTo>
                  <a:pt x="1307769" y="775657"/>
                </a:lnTo>
                <a:lnTo>
                  <a:pt x="8596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97070-C0FC-ABB3-46D1-84A472E17352}"/>
              </a:ext>
            </a:extLst>
          </p:cNvPr>
          <p:cNvSpPr/>
          <p:nvPr/>
        </p:nvSpPr>
        <p:spPr>
          <a:xfrm>
            <a:off x="348122" y="5188345"/>
            <a:ext cx="5343170" cy="64633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s-ES" sz="36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WEEK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B495A9-A958-7C43-0C19-E116369973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9" t="9414" r="24779" b="11165"/>
          <a:stretch/>
        </p:blipFill>
        <p:spPr>
          <a:xfrm>
            <a:off x="217998" y="484096"/>
            <a:ext cx="1413578" cy="22401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049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F68A1-F211-9765-E402-C10A63DA305F}"/>
              </a:ext>
            </a:extLst>
          </p:cNvPr>
          <p:cNvSpPr txBox="1"/>
          <p:nvPr/>
        </p:nvSpPr>
        <p:spPr>
          <a:xfrm>
            <a:off x="279400" y="896936"/>
            <a:ext cx="114554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Learning from the data, the model generates a line that fits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This line tries to explain the variance in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Our aim is to find a regression line that best fits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In the diagram below, we see the regression line. The red dots are the data points which constitute our data set.</a:t>
            </a: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29754-E8DD-2D24-57B3-2FE58BDB2EAF}"/>
              </a:ext>
            </a:extLst>
          </p:cNvPr>
          <p:cNvSpPr txBox="1">
            <a:spLocks/>
          </p:cNvSpPr>
          <p:nvPr/>
        </p:nvSpPr>
        <p:spPr>
          <a:xfrm>
            <a:off x="279400" y="23415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Best Fit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1DE53-F87C-AD1E-99ED-8EFCB3A2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3243179"/>
            <a:ext cx="7480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47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F68A1-F211-9765-E402-C10A63DA305F}"/>
              </a:ext>
            </a:extLst>
          </p:cNvPr>
          <p:cNvSpPr txBox="1"/>
          <p:nvPr/>
        </p:nvSpPr>
        <p:spPr>
          <a:xfrm>
            <a:off x="279400" y="896936"/>
            <a:ext cx="102997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T</a:t>
            </a: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he picture shows the different measures of a fit.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29754-E8DD-2D24-57B3-2FE58BDB2EAF}"/>
              </a:ext>
            </a:extLst>
          </p:cNvPr>
          <p:cNvSpPr txBox="1">
            <a:spLocks/>
          </p:cNvSpPr>
          <p:nvPr/>
        </p:nvSpPr>
        <p:spPr>
          <a:xfrm>
            <a:off x="279400" y="23415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Best Fit Line Contd</a:t>
            </a:r>
            <a:endParaRPr lang="en-US" sz="3200" b="1" dirty="0">
              <a:solidFill>
                <a:srgbClr val="3170B9"/>
              </a:solidFill>
              <a:latin typeface="Helvetica" pitchFamily="2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E0A17-4F07-4BF9-C440-D275BA421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420018"/>
            <a:ext cx="7543800" cy="4684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52D1F9-845D-3F63-12FA-4FB5ABE0334F}"/>
              </a:ext>
            </a:extLst>
          </p:cNvPr>
          <p:cNvSpPr txBox="1"/>
          <p:nvPr/>
        </p:nvSpPr>
        <p:spPr>
          <a:xfrm>
            <a:off x="7912100" y="1559718"/>
            <a:ext cx="41275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R SQUARED VALUE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▪ </a:t>
            </a:r>
            <a:r>
              <a:rPr lang="en-US" sz="20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The r squared is considered a measure of goodness of a fit. It is also known as </a:t>
            </a:r>
            <a:r>
              <a:rPr lang="en-US" sz="2000" b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coefficient of determination</a:t>
            </a:r>
            <a:r>
              <a:rPr lang="en-US" sz="20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▪ </a:t>
            </a:r>
            <a:r>
              <a:rPr lang="en-US" sz="20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It is the portion of the variance in data that is covered by the model.</a:t>
            </a:r>
          </a:p>
          <a:p>
            <a:r>
              <a:rPr lang="en-US" sz="20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This is given by –</a:t>
            </a:r>
          </a:p>
          <a:p>
            <a:endParaRPr lang="en-US" sz="20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i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R Squared = (SST-SSE)/SST</a:t>
            </a:r>
            <a:endParaRPr lang="en-US" sz="20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i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                  = SSR/SST</a:t>
            </a:r>
            <a:endParaRPr lang="en-US" sz="20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18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F68A1-F211-9765-E402-C10A63DA305F}"/>
              </a:ext>
            </a:extLst>
          </p:cNvPr>
          <p:cNvSpPr txBox="1"/>
          <p:nvPr/>
        </p:nvSpPr>
        <p:spPr>
          <a:xfrm>
            <a:off x="279400" y="1176336"/>
            <a:ext cx="114554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Till now we have seen a simple regression where we have one attribute or independent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However, in the real world, a data point has various important attributes, and they need to be catered to while developing a regression model.</a:t>
            </a:r>
          </a:p>
          <a:p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	Ex: predicting price of a house, we need to consider various attributes 	related with this house. Such a regression problem is an example of a 	multiple regression.</a:t>
            </a:r>
          </a:p>
          <a:p>
            <a:endParaRPr lang="en-US" sz="2500" dirty="0">
              <a:solidFill>
                <a:srgbClr val="474747"/>
              </a:solidFill>
              <a:latin typeface="Arial" panose="020B0604020202020204" pitchFamily="34" charset="0"/>
            </a:endParaRPr>
          </a:p>
          <a:p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	This can be represented by :</a:t>
            </a:r>
          </a:p>
          <a:p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	</a:t>
            </a:r>
            <a:r>
              <a:rPr lang="en-US" sz="2500" dirty="0">
                <a:solidFill>
                  <a:srgbClr val="0070C0"/>
                </a:solidFill>
                <a:latin typeface="Arial" panose="020B0604020202020204" pitchFamily="34" charset="0"/>
              </a:rPr>
              <a:t>target = constant1*feature1 + constant2*feature2 + constant3*feature3 + 	…..+intercept</a:t>
            </a:r>
          </a:p>
          <a:p>
            <a:endParaRPr lang="en-US" sz="2500" dirty="0">
              <a:solidFill>
                <a:srgbClr val="474747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The model aims to find the constants and intercept such that this line is the best 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474747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29754-E8DD-2D24-57B3-2FE58BDB2EAF}"/>
              </a:ext>
            </a:extLst>
          </p:cNvPr>
          <p:cNvSpPr txBox="1">
            <a:spLocks/>
          </p:cNvSpPr>
          <p:nvPr/>
        </p:nvSpPr>
        <p:spPr>
          <a:xfrm>
            <a:off x="279400" y="23415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Multiple Regression</a:t>
            </a:r>
          </a:p>
        </p:txBody>
      </p:sp>
    </p:spTree>
    <p:extLst>
      <p:ext uri="{BB962C8B-B14F-4D97-AF65-F5344CB8AC3E}">
        <p14:creationId xmlns:p14="http://schemas.microsoft.com/office/powerpoint/2010/main" val="2308636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F68A1-F211-9765-E402-C10A63DA305F}"/>
              </a:ext>
            </a:extLst>
          </p:cNvPr>
          <p:cNvSpPr txBox="1"/>
          <p:nvPr/>
        </p:nvSpPr>
        <p:spPr>
          <a:xfrm>
            <a:off x="279400" y="896936"/>
            <a:ext cx="1145540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Advantages</a:t>
            </a: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Simple to implement and easier to interpret the outputs coefficient.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Gives good results when dependent and independent variables have linear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500" b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Disadvantages</a:t>
            </a: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Assumes a linear relationships between dependent and independent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Outliers can have huge effects on 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Linear Regression assume independence between attributes.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29754-E8DD-2D24-57B3-2FE58BDB2EAF}"/>
              </a:ext>
            </a:extLst>
          </p:cNvPr>
          <p:cNvSpPr txBox="1">
            <a:spLocks/>
          </p:cNvSpPr>
          <p:nvPr/>
        </p:nvSpPr>
        <p:spPr>
          <a:xfrm>
            <a:off x="279400" y="23415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Pros and Cons of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694032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F68A1-F211-9765-E402-C10A63DA305F}"/>
              </a:ext>
            </a:extLst>
          </p:cNvPr>
          <p:cNvSpPr txBox="1"/>
          <p:nvPr/>
        </p:nvSpPr>
        <p:spPr>
          <a:xfrm>
            <a:off x="279400" y="1062036"/>
            <a:ext cx="1145540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have been lot of studies undertaken in the past, on factors affecting life expectancy, considering demographic variables, income composition and mortality rates.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was found that affect of immunization and human development index was not accounted in the past.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Important immunization like Hepatitis B, Polio and Diphtheria will also be considered. In a nutshell, this case study will focus on immunization factors, mortality factors, economic factors, social factors and other health related factors as 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this case study, we will use linear regression to see the effect of various factors on Life Expectancy.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29754-E8DD-2D24-57B3-2FE58BDB2EAF}"/>
              </a:ext>
            </a:extLst>
          </p:cNvPr>
          <p:cNvSpPr txBox="1">
            <a:spLocks/>
          </p:cNvSpPr>
          <p:nvPr/>
        </p:nvSpPr>
        <p:spPr>
          <a:xfrm>
            <a:off x="279400" y="23415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467779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F68A1-F211-9765-E402-C10A63DA305F}"/>
              </a:ext>
            </a:extLst>
          </p:cNvPr>
          <p:cNvSpPr txBox="1"/>
          <p:nvPr/>
        </p:nvSpPr>
        <p:spPr>
          <a:xfrm>
            <a:off x="279400" y="760701"/>
            <a:ext cx="114554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Attribute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Country: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Year: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Status: Developed or Developing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Life expectancy: Life Expectancy in 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Adult Mortality: Adult Mortality Rates of both sexes (probability of dying between 15 and 60 years per 1000 population)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nfant deaths: Number of Infant Deaths per 1000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Alcohol: Alcohol, recorded per capita (15+) consumption (in liters of pure alcohol)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Percentage expenditure: Expenditure on health as a percentage of Gross Domestic Product per capita(%)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Hepatitis B: Hepatitis B (Hep B) immunization coverage among 1-year-olds (%)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Measles: Measles - number of reported cases per 1000 population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29754-E8DD-2D24-57B3-2FE58BDB2EAF}"/>
              </a:ext>
            </a:extLst>
          </p:cNvPr>
          <p:cNvSpPr txBox="1">
            <a:spLocks/>
          </p:cNvSpPr>
          <p:nvPr/>
        </p:nvSpPr>
        <p:spPr>
          <a:xfrm>
            <a:off x="279400" y="23415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Case Study Contd.</a:t>
            </a:r>
          </a:p>
        </p:txBody>
      </p:sp>
    </p:spTree>
    <p:extLst>
      <p:ext uri="{BB962C8B-B14F-4D97-AF65-F5344CB8AC3E}">
        <p14:creationId xmlns:p14="http://schemas.microsoft.com/office/powerpoint/2010/main" val="243383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F68A1-F211-9765-E402-C10A63DA305F}"/>
              </a:ext>
            </a:extLst>
          </p:cNvPr>
          <p:cNvSpPr txBox="1"/>
          <p:nvPr/>
        </p:nvSpPr>
        <p:spPr>
          <a:xfrm>
            <a:off x="279400" y="760701"/>
            <a:ext cx="114554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BMI: Average Body Mass Index of entire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nder-five deaths: Number of under-five deaths per 1000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Polio: Polio (Pol3) immunization coverage among 1-year-olds (%)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expenditure: General government expenditure on health as a percentage of total government expenditure (%)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Diphtheria: Diphtheria tetanus toxoid and pertussis (DTP3) immunization coverage among 1-year-olds (%)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HIV/AIDS: Deaths per 1 000 live births HIV/AIDS (0-4 years)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GDP: Gross Domestic Product per capita (in USD)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Population: Population of the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hinness 1-19 years: Prevalence of thinness among children and adolescents for Age 10 to 19 (%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hinness 5-9 years: Prevalence of thinness among children for Age 5 to 9(%)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Income composition of resources: Human Development Index in terms of income composition of resources (index ranging from 0 to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Schooling: Number of years of Schooling(years)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29754-E8DD-2D24-57B3-2FE58BDB2EAF}"/>
              </a:ext>
            </a:extLst>
          </p:cNvPr>
          <p:cNvSpPr txBox="1">
            <a:spLocks/>
          </p:cNvSpPr>
          <p:nvPr/>
        </p:nvSpPr>
        <p:spPr>
          <a:xfrm>
            <a:off x="279400" y="23415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Case Study Contd.</a:t>
            </a:r>
          </a:p>
        </p:txBody>
      </p:sp>
    </p:spTree>
    <p:extLst>
      <p:ext uri="{BB962C8B-B14F-4D97-AF65-F5344CB8AC3E}">
        <p14:creationId xmlns:p14="http://schemas.microsoft.com/office/powerpoint/2010/main" val="2234797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F68A1-F211-9765-E402-C10A63DA305F}"/>
              </a:ext>
            </a:extLst>
          </p:cNvPr>
          <p:cNvSpPr txBox="1"/>
          <p:nvPr/>
        </p:nvSpPr>
        <p:spPr>
          <a:xfrm>
            <a:off x="279400" y="896936"/>
            <a:ext cx="1145540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Concepts to Cover</a:t>
            </a: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Simple to implement and easier to interpret the outputs coefficient.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Overview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Choose Model, Train and Evaluate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 on: </a:t>
            </a:r>
            <a:r>
              <a:rPr lang="en-US" sz="2500" dirty="0" err="1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Statsmodels</a:t>
            </a: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Business Insights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29754-E8DD-2D24-57B3-2FE58BDB2EAF}"/>
              </a:ext>
            </a:extLst>
          </p:cNvPr>
          <p:cNvSpPr txBox="1">
            <a:spLocks/>
          </p:cNvSpPr>
          <p:nvPr/>
        </p:nvSpPr>
        <p:spPr>
          <a:xfrm>
            <a:off x="279400" y="23415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Case Study Contd.</a:t>
            </a:r>
          </a:p>
        </p:txBody>
      </p:sp>
    </p:spTree>
    <p:extLst>
      <p:ext uri="{BB962C8B-B14F-4D97-AF65-F5344CB8AC3E}">
        <p14:creationId xmlns:p14="http://schemas.microsoft.com/office/powerpoint/2010/main" val="3900198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5CD74-EF5C-3847-289D-3F5A5C29BCD6}"/>
              </a:ext>
            </a:extLst>
          </p:cNvPr>
          <p:cNvSpPr/>
          <p:nvPr/>
        </p:nvSpPr>
        <p:spPr>
          <a:xfrm>
            <a:off x="0" y="-1"/>
            <a:ext cx="12192000" cy="5503025"/>
          </a:xfrm>
          <a:prstGeom prst="rect">
            <a:avLst/>
          </a:prstGeom>
          <a:blipFill>
            <a:blip r:embed="rId2"/>
            <a:stretch>
              <a:fillRect l="-7" t="-34709" r="6" b="-145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89E217-A8AD-2B1C-63A3-D0AAB36D6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rgbClr val="2C2D42"/>
              </a:gs>
              <a:gs pos="0">
                <a:srgbClr val="2C2D42">
                  <a:alpha val="0"/>
                </a:srgbClr>
              </a:gs>
              <a:gs pos="100000">
                <a:srgbClr val="2C2D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0E266-CC63-B188-8236-5B20AF843008}"/>
              </a:ext>
            </a:extLst>
          </p:cNvPr>
          <p:cNvSpPr/>
          <p:nvPr/>
        </p:nvSpPr>
        <p:spPr>
          <a:xfrm>
            <a:off x="729141" y="4260266"/>
            <a:ext cx="10756371" cy="1695797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effectLst>
            <a:outerShdw blurRad="228600" dist="317500" dir="5400000" sx="95000" sy="95000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2C2D42"/>
                </a:solidFill>
                <a:latin typeface="Century Gothic" panose="020B0502020202020204" pitchFamily="34" charset="0"/>
              </a:rPr>
              <a:t>QUESTION &amp; </a:t>
            </a:r>
            <a:r>
              <a:rPr lang="en-US" sz="6000" b="1" dirty="0">
                <a:solidFill>
                  <a:srgbClr val="FF0719"/>
                </a:solidFill>
                <a:latin typeface="Century Gothic" panose="020B0502020202020204" pitchFamily="34" charset="0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3783721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FDA1-0073-7156-69CC-F30D0D85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440656"/>
            <a:ext cx="10945812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170B9"/>
                </a:solidFill>
                <a:effectLst/>
                <a:latin typeface="Arial" panose="020B0604020202020204" pitchFamily="34" charset="0"/>
              </a:rPr>
              <a:t>Introduction to</a:t>
            </a:r>
            <a:br>
              <a:rPr lang="en-US" dirty="0">
                <a:solidFill>
                  <a:srgbClr val="3170B9"/>
                </a:solidFill>
                <a:effectLst/>
                <a:latin typeface="Arial" panose="020B0604020202020204" pitchFamily="34" charset="0"/>
              </a:rPr>
            </a:br>
            <a:r>
              <a:rPr lang="en-US" b="1" dirty="0">
                <a:solidFill>
                  <a:srgbClr val="3170B9"/>
                </a:solidFill>
                <a:effectLst/>
                <a:latin typeface="Arial" panose="020B0604020202020204" pitchFamily="34" charset="0"/>
              </a:rPr>
              <a:t>Supervised Learning and Linear Regression</a:t>
            </a:r>
            <a:br>
              <a:rPr lang="en-US" dirty="0">
                <a:solidFill>
                  <a:srgbClr val="3170B9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8F9E26-9BDA-DF9A-E6EE-F2E7D38F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7700" y="669925"/>
            <a:ext cx="10072688" cy="5603875"/>
          </a:xfrm>
        </p:spPr>
        <p:txBody>
          <a:bodyPr>
            <a:normAutofit fontScale="77500" lnSpcReduction="20000"/>
          </a:bodyPr>
          <a:lstStyle/>
          <a:p>
            <a:r>
              <a:rPr lang="en-US" sz="4100" b="1" dirty="0">
                <a:solidFill>
                  <a:srgbClr val="3170B9"/>
                </a:solidFill>
                <a:effectLst/>
                <a:latin typeface="Helvetica" pitchFamily="2" charset="0"/>
              </a:rPr>
              <a:t>Agenda</a:t>
            </a:r>
          </a:p>
          <a:p>
            <a:endParaRPr lang="en-US" dirty="0">
              <a:solidFill>
                <a:srgbClr val="3170B9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343434"/>
                </a:solidFill>
                <a:effectLst/>
                <a:latin typeface="Arial" panose="020B0604020202020204" pitchFamily="34" charset="0"/>
              </a:rPr>
              <a:t>Machine Learning: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3434"/>
                </a:solidFill>
                <a:effectLst/>
                <a:latin typeface="Arial" panose="020B0604020202020204" pitchFamily="34" charset="0"/>
              </a:rPr>
              <a:t>Intro to machine learning, learning from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3434"/>
                </a:solidFill>
                <a:effectLst/>
                <a:latin typeface="Arial" panose="020B0604020202020204" pitchFamily="34" charset="0"/>
              </a:rPr>
              <a:t>Supervised Learning, train - test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3434"/>
                </a:solidFill>
                <a:effectLst/>
                <a:latin typeface="Arial" panose="020B0604020202020204" pitchFamily="34" charset="0"/>
              </a:rPr>
              <a:t>Overfitting and Under fitting</a:t>
            </a:r>
          </a:p>
          <a:p>
            <a:endParaRPr lang="en-US" dirty="0">
              <a:solidFill>
                <a:srgbClr val="343434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343434"/>
                </a:solidFill>
                <a:effectLst/>
                <a:latin typeface="Arial" panose="020B0604020202020204" pitchFamily="34" charset="0"/>
              </a:rPr>
              <a:t>Linear Regression: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3434"/>
                </a:solidFill>
                <a:effectLst/>
                <a:latin typeface="Arial" panose="020B0604020202020204" pitchFamily="34" charset="0"/>
              </a:rPr>
              <a:t>Linear relation between two variables, measures of association –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3434"/>
                </a:solidFill>
                <a:effectLst/>
                <a:latin typeface="Arial" panose="020B0604020202020204" pitchFamily="34" charset="0"/>
              </a:rPr>
              <a:t>correlation and covariance.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3434"/>
                </a:solidFill>
                <a:effectLst/>
                <a:latin typeface="Arial" panose="020B0604020202020204" pitchFamily="34" charset="0"/>
              </a:rPr>
              <a:t>A simple fit, best fit line – measures of a regression fit.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3434"/>
                </a:solidFill>
                <a:effectLst/>
                <a:latin typeface="Arial" panose="020B0604020202020204" pitchFamily="34" charset="0"/>
              </a:rPr>
              <a:t>Simple and Multiple 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3434"/>
                </a:solidFill>
                <a:effectLst/>
                <a:latin typeface="Arial" panose="020B0604020202020204" pitchFamily="34" charset="0"/>
              </a:rPr>
              <a:t>R squared, Adjusted R squared.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442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3941-4461-A833-2A1E-19E289AE3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18255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Machine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C030B-9FE1-1AC3-9F3A-3C2B3ACE8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1"/>
            <a:ext cx="10515600" cy="2857500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The ability of a computer to do </a:t>
            </a: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few </a:t>
            </a: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tasks without being explicitly programmed for such tasks.</a:t>
            </a:r>
          </a:p>
          <a:p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The ability to do these tasks come from the underlying model which is the result of the learning process.</a:t>
            </a:r>
          </a:p>
          <a:p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The model is generated by learning from huge volume of data. The data is huge both in breadth an</a:t>
            </a: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d </a:t>
            </a: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depth reflecting the real world in which the processes are performed.</a:t>
            </a:r>
            <a:b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</a:br>
            <a:endParaRPr lang="en-US" sz="25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9A6FC2-AB5A-6D3B-9CF4-50FF03A94D16}"/>
              </a:ext>
            </a:extLst>
          </p:cNvPr>
          <p:cNvSpPr txBox="1">
            <a:spLocks/>
          </p:cNvSpPr>
          <p:nvPr/>
        </p:nvSpPr>
        <p:spPr>
          <a:xfrm>
            <a:off x="444500" y="4157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What</a:t>
            </a:r>
            <a:r>
              <a:rPr lang="en-US" sz="3200" b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machine learning algorithms do?</a:t>
            </a:r>
          </a:p>
          <a:p>
            <a:endParaRPr lang="en-US" sz="3200" b="1" dirty="0">
              <a:solidFill>
                <a:srgbClr val="3170B9"/>
              </a:solidFill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17FAA6-6C8F-13B0-4B67-1A7165D975F0}"/>
              </a:ext>
            </a:extLst>
          </p:cNvPr>
          <p:cNvSpPr txBox="1">
            <a:spLocks/>
          </p:cNvSpPr>
          <p:nvPr/>
        </p:nvSpPr>
        <p:spPr>
          <a:xfrm>
            <a:off x="609600" y="4923634"/>
            <a:ext cx="10515600" cy="285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Search through the data to look for patterns in form of trends, cycles, associations, etc.</a:t>
            </a:r>
          </a:p>
          <a:p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Express these patterns as mathematical structures.</a:t>
            </a:r>
            <a:b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</a:b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3892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771B6-1E4B-9256-D76D-57592DA327FC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3170B9"/>
                </a:solidFill>
                <a:latin typeface="Helvetica" pitchFamily="2" charset="0"/>
              </a:rPr>
              <a:t>Data Point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223D3-79B1-F94E-7C46-3D0260BAD1F7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data point in a real world comprises of different attributes which identify it as an entity. Such data points come together to form a data set to be learned from in a mathematical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pace.</a:t>
            </a:r>
          </a:p>
        </p:txBody>
      </p:sp>
      <p:pic>
        <p:nvPicPr>
          <p:cNvPr id="11" name="Picture 10" descr="A diagram of a cube with red dots and blue lines&#10;&#10;Description automatically generated">
            <a:extLst>
              <a:ext uri="{FF2B5EF4-FFF2-40B4-BE49-F238E27FC236}">
                <a16:creationId xmlns:a16="http://schemas.microsoft.com/office/drawing/2014/main" id="{F0BB0030-FECD-665D-ED9A-40E473207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5" y="2599137"/>
            <a:ext cx="11750529" cy="36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1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F68A1-F211-9765-E402-C10A63DA305F}"/>
              </a:ext>
            </a:extLst>
          </p:cNvPr>
          <p:cNvSpPr txBox="1"/>
          <p:nvPr/>
        </p:nvSpPr>
        <p:spPr>
          <a:xfrm>
            <a:off x="279400" y="566736"/>
            <a:ext cx="11036300" cy="617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500" dirty="0">
              <a:solidFill>
                <a:srgbClr val="34343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Class of machine learning that works on externally supplied instances in form of predictor attributes and </a:t>
            </a:r>
            <a:r>
              <a:rPr lang="en-US" sz="2500" b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associated target values</a:t>
            </a: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Helvetica" pitchFamily="2" charset="0"/>
              </a:rPr>
              <a:t>T</a:t>
            </a: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he target values are the ‘correct answers’ for the predictor model which can either be a</a:t>
            </a: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 </a:t>
            </a: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regression model or a classification model (classifying data into classes).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The model learns from the training data using these ‘correct answers/target variables’ as reference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The model thus generated is used to make predictions about data not seen by the model before.</a:t>
            </a:r>
          </a:p>
          <a:p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en-US" sz="2000" i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Ex1</a:t>
            </a:r>
            <a:r>
              <a:rPr lang="en-US" sz="20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 : </a:t>
            </a:r>
            <a:r>
              <a:rPr lang="en-US" sz="2000" i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model to predict the resale value of a car based on its mileage, age, color etc.</a:t>
            </a:r>
            <a:endParaRPr lang="en-US" sz="20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i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      Ex2 : model to determine the type of a tumor.</a:t>
            </a:r>
            <a:endParaRPr lang="en-US" sz="20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If the model does very well with the training data but fails with test data(unseen data), overfitting is said to have taken place. However, if the data does not capture th</a:t>
            </a: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e </a:t>
            </a: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features of train data itself, we term it as under fitting.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B3E218-0663-8DF7-3B6D-0D20BD9A10C9}"/>
              </a:ext>
            </a:extLst>
          </p:cNvPr>
          <p:cNvSpPr txBox="1">
            <a:spLocks/>
          </p:cNvSpPr>
          <p:nvPr/>
        </p:nvSpPr>
        <p:spPr>
          <a:xfrm>
            <a:off x="279400" y="23415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Supervised Machine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91049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F68A1-F211-9765-E402-C10A63DA305F}"/>
              </a:ext>
            </a:extLst>
          </p:cNvPr>
          <p:cNvSpPr txBox="1"/>
          <p:nvPr/>
        </p:nvSpPr>
        <p:spPr>
          <a:xfrm>
            <a:off x="279400" y="896936"/>
            <a:ext cx="114554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Covariance</a:t>
            </a: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Covariance is a measure of association between two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It represents association in units of the two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It only gives the direction of association i.e., positive or negative. It does not tell us the magnitude of association.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500" b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Correlation</a:t>
            </a: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Correlation is also a measure of association between two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Moreover, it is a dimensionless quantity and thus enables comparison beyond units</a:t>
            </a:r>
            <a:r>
              <a:rPr lang="en-US" sz="2500" b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It measures direction as well as magnitude of the association between two variables.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29754-E8DD-2D24-57B3-2FE58BDB2EAF}"/>
              </a:ext>
            </a:extLst>
          </p:cNvPr>
          <p:cNvSpPr txBox="1">
            <a:spLocks/>
          </p:cNvSpPr>
          <p:nvPr/>
        </p:nvSpPr>
        <p:spPr>
          <a:xfrm>
            <a:off x="279400" y="23415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Measure of Association</a:t>
            </a:r>
          </a:p>
        </p:txBody>
      </p:sp>
    </p:spTree>
    <p:extLst>
      <p:ext uri="{BB962C8B-B14F-4D97-AF65-F5344CB8AC3E}">
        <p14:creationId xmlns:p14="http://schemas.microsoft.com/office/powerpoint/2010/main" val="4260161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CCA15-76B1-8989-883D-3684337993A9}"/>
              </a:ext>
            </a:extLst>
          </p:cNvPr>
          <p:cNvSpPr txBox="1"/>
          <p:nvPr/>
        </p:nvSpPr>
        <p:spPr>
          <a:xfrm>
            <a:off x="228600" y="554036"/>
            <a:ext cx="1145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Correlation only measures </a:t>
            </a:r>
            <a:r>
              <a:rPr lang="en-US" sz="2500" b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linear relationship</a:t>
            </a: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. Zero correlation means no linear relationship exis</a:t>
            </a: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t but there might be non-linear relationship between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Coefficient of </a:t>
            </a: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correlation is also known as </a:t>
            </a:r>
            <a:r>
              <a:rPr lang="en-US" sz="2500" b="1" dirty="0">
                <a:solidFill>
                  <a:srgbClr val="474747"/>
                </a:solidFill>
                <a:latin typeface="Arial" panose="020B0604020202020204" pitchFamily="34" charset="0"/>
              </a:rPr>
              <a:t>Pearson’s coefficient</a:t>
            </a: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.</a:t>
            </a: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B3347-4860-F359-CFD1-24C6C931AF06}"/>
              </a:ext>
            </a:extLst>
          </p:cNvPr>
          <p:cNvSpPr txBox="1"/>
          <p:nvPr/>
        </p:nvSpPr>
        <p:spPr>
          <a:xfrm>
            <a:off x="508000" y="5383948"/>
            <a:ext cx="10553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719"/>
                </a:solidFill>
                <a:effectLst/>
                <a:latin typeface="Arial" panose="020B0604020202020204" pitchFamily="34" charset="0"/>
              </a:rPr>
              <a:t>Generating linear models for cases where r is near 0</a:t>
            </a:r>
            <a:r>
              <a:rPr lang="en-US" sz="2000" i="1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, makes no sense. The model will not be reliable. For given value of X, there can be many values of Y! Non-linear models maybe better in such cases.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98DEA-B473-CE73-B1E5-29738066C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185252"/>
            <a:ext cx="10464800" cy="30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F68A1-F211-9765-E402-C10A63DA305F}"/>
              </a:ext>
            </a:extLst>
          </p:cNvPr>
          <p:cNvSpPr txBox="1"/>
          <p:nvPr/>
        </p:nvSpPr>
        <p:spPr>
          <a:xfrm>
            <a:off x="279400" y="1176336"/>
            <a:ext cx="1145540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The term “Regression” generally refers to predicting a target value, which is usually a real number, for a data point based on its attributes.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474747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The term “linear” in linear regression refers to the fact that the method models data with linear combination of the explanatory variables (attributes).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474747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In case of linear regression with a single explanatory variable, the linear combination can be expressed as :</a:t>
            </a:r>
          </a:p>
          <a:p>
            <a:r>
              <a:rPr lang="en-US" sz="2500" dirty="0">
                <a:solidFill>
                  <a:srgbClr val="474747"/>
                </a:solidFill>
                <a:latin typeface="Arial" panose="020B0604020202020204" pitchFamily="34" charset="0"/>
              </a:rPr>
              <a:t>	response = intercept + constant*explanatory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29754-E8DD-2D24-57B3-2FE58BDB2EAF}"/>
              </a:ext>
            </a:extLst>
          </p:cNvPr>
          <p:cNvSpPr txBox="1">
            <a:spLocks/>
          </p:cNvSpPr>
          <p:nvPr/>
        </p:nvSpPr>
        <p:spPr>
          <a:xfrm>
            <a:off x="279400" y="23415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170B9"/>
                </a:solidFill>
                <a:latin typeface="Helvetica" pitchFamily="2" charset="0"/>
                <a:ea typeface="+mn-ea"/>
                <a:cs typeface="+mn-cs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573957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18869</TotalTime>
  <Words>1409</Words>
  <Application>Microsoft Macintosh PowerPoint</Application>
  <PresentationFormat>Widescreen</PresentationFormat>
  <Paragraphs>128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Helvetica</vt:lpstr>
      <vt:lpstr>Office Theme</vt:lpstr>
      <vt:lpstr>Custom Design</vt:lpstr>
      <vt:lpstr>PowerPoint Presentation</vt:lpstr>
      <vt:lpstr>Introduction to Supervised Learning and Linear Regression </vt:lpstr>
      <vt:lpstr>PowerPoint Presentation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Arsalan Nawaz</dc:creator>
  <cp:lastModifiedBy>Kumar, Ashutosh</cp:lastModifiedBy>
  <cp:revision>78</cp:revision>
  <dcterms:created xsi:type="dcterms:W3CDTF">2024-02-22T14:59:46Z</dcterms:created>
  <dcterms:modified xsi:type="dcterms:W3CDTF">2024-07-13T00:13:00Z</dcterms:modified>
</cp:coreProperties>
</file>